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4" r:id="rId5"/>
    <p:sldId id="258" r:id="rId6"/>
    <p:sldId id="259" r:id="rId7"/>
    <p:sldId id="281" r:id="rId8"/>
    <p:sldId id="263" r:id="rId9"/>
    <p:sldId id="265" r:id="rId10"/>
    <p:sldId id="266" r:id="rId11"/>
    <p:sldId id="282" r:id="rId12"/>
    <p:sldId id="267" r:id="rId13"/>
    <p:sldId id="283" r:id="rId14"/>
    <p:sldId id="268" r:id="rId15"/>
    <p:sldId id="284" r:id="rId16"/>
    <p:sldId id="269" r:id="rId17"/>
    <p:sldId id="270" r:id="rId18"/>
    <p:sldId id="271" r:id="rId19"/>
    <p:sldId id="272" r:id="rId20"/>
    <p:sldId id="285" r:id="rId21"/>
    <p:sldId id="273" r:id="rId22"/>
    <p:sldId id="274" r:id="rId23"/>
    <p:sldId id="286" r:id="rId24"/>
    <p:sldId id="275" r:id="rId25"/>
    <p:sldId id="276" r:id="rId26"/>
    <p:sldId id="277" r:id="rId27"/>
    <p:sldId id="278" r:id="rId28"/>
    <p:sldId id="287" r:id="rId29"/>
    <p:sldId id="27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E389-233B-3BAC-65F3-DB6FF8171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959DD-45A9-CE11-D356-D6D074898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45DA1-5AD9-474E-2366-7EFF222F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1899-4B2C-42FF-8E1C-2DC675636709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64AF0-2E1B-B5CB-EBB2-E1F1B764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0CA85-1A62-6BBE-5D3C-C1BC7D61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19AB-9249-4CBD-BF47-4688476C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B8E2-1B4C-C6D4-EB61-A32630AA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790CF-09AC-3FE7-751A-ECD1B21DC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BF056-40AA-342E-54FF-2E220D4C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1899-4B2C-42FF-8E1C-2DC675636709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66E01-B61B-521C-D501-6812CCE2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5FC5-1219-9AC4-98EE-557EA358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19AB-9249-4CBD-BF47-4688476C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2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66D7D-14F7-4DF9-6794-0F079F7A1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CB629-04A6-E723-537E-D9F3BDF8C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954E-9C1D-DDC5-8D4E-7E7FEF5E6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1899-4B2C-42FF-8E1C-2DC675636709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553DE-FB09-D5BF-49AC-E1471AD6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8B98C-06C5-33B5-0664-3B67694C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19AB-9249-4CBD-BF47-4688476C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5095-1A31-5B69-80C0-21A04EDE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F76B2-FF41-5ED2-F40B-93D773D47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890AE-502B-C8D4-7CC2-4C01122C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1899-4B2C-42FF-8E1C-2DC675636709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5A067-39D1-E5F9-21EB-5E495538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B7809-EE9C-D3CB-08CC-D263A512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19AB-9249-4CBD-BF47-4688476C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14B5-6F86-5F76-8E90-1A07524C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6D0B2-CADB-9A1D-B2C3-7B0556577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14253-A683-682C-C800-64CC3433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1899-4B2C-42FF-8E1C-2DC675636709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E06A4-491D-74E5-C1A3-58BA4670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BD189-9BA8-C3D6-8621-46F7F148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19AB-9249-4CBD-BF47-4688476C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7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8279-0631-6319-6343-03901840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20E8-91E5-E588-F4CB-BCE14B099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59C82-2BDA-393C-D37D-383B993F3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51D4A-B8BF-A74C-CADC-F57D9EFC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1899-4B2C-42FF-8E1C-2DC675636709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8E31A-E91A-2AD7-5856-188C8FEA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24EF8-3FFC-F6B7-65B7-C1BC0D6A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19AB-9249-4CBD-BF47-4688476C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4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4C23-5D57-8556-368C-7857C28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E4C1B-644D-0D36-0AF4-EA398B122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2355B-6BA9-FDB7-3645-F812E7A46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90120-8852-B43F-DB8B-C9B770058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3755A-D009-BCF4-252C-A920C1A9C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DD81C3-5EDF-A2C7-34DD-26DFD921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1899-4B2C-42FF-8E1C-2DC675636709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FBFA34-39AA-904A-6662-22C7AB5F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F0ACE-158A-2997-0BA3-567FDE28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19AB-9249-4CBD-BF47-4688476C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5C7B-25F3-25AA-60DB-C6E14C32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AD523-A8B6-CE19-B69E-48804B5B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1899-4B2C-42FF-8E1C-2DC675636709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C960F-07C6-AE52-F682-721FF544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C1A9E-4910-135D-BB12-65EBBCFF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19AB-9249-4CBD-BF47-4688476C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4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6E828-8C67-E686-BFFE-CCB42179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1899-4B2C-42FF-8E1C-2DC675636709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87EF7-E5BB-2A45-1C4A-F3DB5B23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0C3C0-4227-C474-678C-455E7983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19AB-9249-4CBD-BF47-4688476C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0510-D36A-26C2-EB41-BA0C1619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465FB-CFF6-DB9F-6A7C-E64EE2E9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8ED85-6782-385A-07D0-55FDE5A85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B4A0-4037-9B8D-0A2B-D52D66C0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1899-4B2C-42FF-8E1C-2DC675636709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3A20A-0CC7-0A73-A240-0B3F21E6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2D448-342A-635E-3900-0DEE5A40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19AB-9249-4CBD-BF47-4688476C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8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245A-40EE-2D18-6448-3E3BCD0F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E8FB86-9A98-0150-5C3C-3A86CD45B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1EC70-DABE-500A-D812-0644895B8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A5BE4-DA28-550E-DA62-27DF6665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1899-4B2C-42FF-8E1C-2DC675636709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51D67-6295-1D33-665A-5D4D055C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839-BA60-D411-4F25-E1C54833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19AB-9249-4CBD-BF47-4688476C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1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D36FE-88CF-0D6E-B61F-02BCFF59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BF97E-B720-397C-7450-5D29FFB59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7129D-E2AB-42D4-67E3-9C245F890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1899-4B2C-42FF-8E1C-2DC675636709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9EA07-2A15-65B9-9EBF-389C15A28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954CD-F721-F0EB-4AFB-FDB110F05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19AB-9249-4CBD-BF47-4688476C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7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ijerph18084199" TargetMode="External"/><Relationship Id="rId2" Type="http://schemas.openxmlformats.org/officeDocument/2006/relationships/hyperlink" Target="https://doi.org/10.1016/j.ijnurstu.2019.10343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86/s12991-021-00349-z" TargetMode="External"/><Relationship Id="rId4" Type="http://schemas.openxmlformats.org/officeDocument/2006/relationships/hyperlink" Target="https://doi.org/10.1097/HNP.000000000000055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9/acu.2017.1268" TargetMode="External"/><Relationship Id="rId2" Type="http://schemas.openxmlformats.org/officeDocument/2006/relationships/hyperlink" Target="https://doi.org/10.1097/HNP.000000000000041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cn.org/professionals/physician_gls/pdf/fatigue.pdf" TargetMode="External"/><Relationship Id="rId4" Type="http://schemas.openxmlformats.org/officeDocument/2006/relationships/hyperlink" Target="https://doi.org/10.1089/acu.2020.148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le branch with red leaves with sun shining through from behind">
            <a:extLst>
              <a:ext uri="{FF2B5EF4-FFF2-40B4-BE49-F238E27FC236}">
                <a16:creationId xmlns:a16="http://schemas.microsoft.com/office/drawing/2014/main" id="{D017FC7B-4E40-96A4-FF65-C5639F18F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21306" b="9091"/>
          <a:stretch/>
        </p:blipFill>
        <p:spPr>
          <a:xfrm>
            <a:off x="4502063" y="0"/>
            <a:ext cx="761047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14BDB-3F7C-C70B-E497-F8277FC44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638002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Self-acupressure as Self-care for Stress and Fatigue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99468-5A88-740D-A420-08474DFFB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5618020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Jutara Srivali Teal, DNP, MTOM, RN, </a:t>
            </a:r>
            <a:r>
              <a:rPr lang="en-US" sz="2000" dirty="0" err="1"/>
              <a:t>L.Ac</a:t>
            </a:r>
            <a:r>
              <a:rPr lang="en-US" sz="2000" dirty="0"/>
              <a:t>., NC-BC</a:t>
            </a:r>
          </a:p>
          <a:p>
            <a:pPr algn="l"/>
            <a:r>
              <a:rPr lang="en-US" sz="2000" dirty="0"/>
              <a:t>Assistant Professor</a:t>
            </a:r>
          </a:p>
          <a:p>
            <a:pPr algn="l"/>
            <a:r>
              <a:rPr lang="en-US" sz="2000" dirty="0"/>
              <a:t>CSU Fullerton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71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FDB4-DE6B-5CB1-03C9-7008B06A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Yintang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D6843-B113-750D-0CF7-F729E5E7B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Yintang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generally calming.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Yintang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also helps with stress associated with a lack of mental focus.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Applying pressure to </a:t>
            </a:r>
            <a:r>
              <a:rPr lang="en-US" sz="24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Yintang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prompt taking slow, deep breaths.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rationale for this phenomenon is unclear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acupoint can be used 2 – 3 times a day as needed.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5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ellness@Home – Yintang for Stress Relief – Balanced Energy Wellness">
            <a:extLst>
              <a:ext uri="{FF2B5EF4-FFF2-40B4-BE49-F238E27FC236}">
                <a16:creationId xmlns:a16="http://schemas.microsoft.com/office/drawing/2014/main" id="{6C05B4DB-9A47-BEDF-1E29-ABFA4A67B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304925"/>
            <a:ext cx="61912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3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DEF3-9A5F-4A72-5083-301C8939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Shen 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EF56C-D5EE-F865-3FBF-4CFA505FE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u="sng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24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also known as Shen ting (translates to “spirit courtyard”). Du 24 is calming and uplifting, as if in a relaxing garden courtyard.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u="sng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Method: 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Du 24 point is just inside the middle of the anterior hairline. 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pressure for 10 – 15 seconds, release for 5 seconds, and repeat as needed for 3 minutes.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u="sng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Effects: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24 is good for stress associated with sadness.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3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2E2E-3E8A-FE18-434A-D46E3FBB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 24</a:t>
            </a:r>
          </a:p>
        </p:txBody>
      </p:sp>
      <p:pic>
        <p:nvPicPr>
          <p:cNvPr id="4098" name="Picture 2" descr="GV 24 Acupuncture Point – AcuPoints">
            <a:extLst>
              <a:ext uri="{FF2B5EF4-FFF2-40B4-BE49-F238E27FC236}">
                <a16:creationId xmlns:a16="http://schemas.microsoft.com/office/drawing/2014/main" id="{B822A901-FBB4-8A67-1728-402D52808C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70" y="1825625"/>
            <a:ext cx="60952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6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6B43-4901-8A5F-2294-D63EC36B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 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BAF55-FD07-53E0-C70F-83DF98B09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Wan Gu (translated to “Completion Bone”) </a:t>
            </a:r>
          </a:p>
          <a:p>
            <a:r>
              <a:rPr lang="en-US" sz="24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Useful for stress accompanied by neck tension</a:t>
            </a:r>
            <a:endParaRPr lang="en-US" sz="2400" dirty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Wan Gu is </a:t>
            </a:r>
            <a:r>
              <a:rPr lang="en-US" sz="24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also known as 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Gallbladder 12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L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ocated behind the ear, below the corner of the skull bone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5" name="Picture 4" descr="Painted calavera in day of the dead">
            <a:extLst>
              <a:ext uri="{FF2B5EF4-FFF2-40B4-BE49-F238E27FC236}">
                <a16:creationId xmlns:a16="http://schemas.microsoft.com/office/drawing/2014/main" id="{90CB5379-D857-739D-A390-58A1E3026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76" y="3638145"/>
            <a:ext cx="4552098" cy="30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7A7E-8F48-076C-6F52-DD068034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 Gu</a:t>
            </a:r>
          </a:p>
        </p:txBody>
      </p:sp>
      <p:pic>
        <p:nvPicPr>
          <p:cNvPr id="5122" name="Picture 2" descr="GB 12 Acupuncture Point(Wangu) or Gallbladder 12 - PeakMassager">
            <a:extLst>
              <a:ext uri="{FF2B5EF4-FFF2-40B4-BE49-F238E27FC236}">
                <a16:creationId xmlns:a16="http://schemas.microsoft.com/office/drawing/2014/main" id="{3A86C45C-E346-2421-87EC-7262243C6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9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touching pregnant belly">
            <a:extLst>
              <a:ext uri="{FF2B5EF4-FFF2-40B4-BE49-F238E27FC236}">
                <a16:creationId xmlns:a16="http://schemas.microsoft.com/office/drawing/2014/main" id="{4A435237-717A-7954-90B7-E55340D26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5904688" y="10"/>
            <a:ext cx="628730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65BC2-56FF-C059-A009-AA33AB3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Energizing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358CB-9E2B-82EB-1E77-BE337AA6D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CAUTION:</a:t>
            </a:r>
          </a:p>
          <a:p>
            <a:endParaRPr lang="en-US" sz="2000" dirty="0"/>
          </a:p>
          <a:p>
            <a:r>
              <a:rPr lang="en-US" sz="2000" b="1" i="1" dirty="0"/>
              <a:t>Acupoints:</a:t>
            </a:r>
          </a:p>
          <a:p>
            <a:r>
              <a:rPr lang="en-US" sz="2000" b="1" i="1" dirty="0"/>
              <a:t>Large Intestine 4 and Spleen 6 are not to be used in </a:t>
            </a:r>
            <a:r>
              <a:rPr lang="en-US" sz="3600" b="1" i="1" dirty="0"/>
              <a:t>Pregnant </a:t>
            </a:r>
            <a:r>
              <a:rPr lang="en-US" sz="2000" b="1" i="1" dirty="0"/>
              <a:t>individuals</a:t>
            </a:r>
          </a:p>
        </p:txBody>
      </p:sp>
    </p:spTree>
    <p:extLst>
      <p:ext uri="{BB962C8B-B14F-4D97-AF65-F5344CB8AC3E}">
        <p14:creationId xmlns:p14="http://schemas.microsoft.com/office/powerpoint/2010/main" val="580723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EAAF-256B-F43D-A1ED-65CB7197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Intestine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58EF-C02B-EED2-9D05-ECB79B28D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intestine 4, also known as He Gu (which translates to “Converging Valley”). </a:t>
            </a:r>
          </a:p>
          <a:p>
            <a:r>
              <a:rPr lang="en-US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intestine 4 is a popular acupoint for its reputation for treating pain. </a:t>
            </a:r>
          </a:p>
          <a:p>
            <a:r>
              <a:rPr lang="en-US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intestine 4 has many indications, and its property of being a vital energy point makes it an important point for energy when combined with other energizing acupoints.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71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75C6-0AC7-2088-0A29-648C3001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Intestine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5CD31-2D4A-40C5-77FE-896C2E114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intestine 4 is on the back side of the hand, in the wedge between the thumb and index finger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the opposite thumb on the Large intestine 4 acupoint and the index finger on the palm side of the hand to support the pressure applied by the thumb.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point is often sensitive. Squeeze the acupoint lightly.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Lightly massaging this acupoint can be comforting.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6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A0F8-5FA3-4BEC-5BB8-4FA24FA2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intestine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DE0AB-F750-6685-5918-23AE0BD7C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intestine 4 is a good point for fatigue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accompanied by a dull headache or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to constipation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</a:t>
            </a:r>
            <a:r>
              <a:rPr lang="en-US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fatigue related to stress.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82C6-E4ED-E608-FBF5-34DA0845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F547-FAEF-1B15-E256-243BDAAFD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At the end of this presentation, participants will be able to:</a:t>
            </a:r>
          </a:p>
          <a:p>
            <a:pPr>
              <a:lnSpc>
                <a:spcPct val="200000"/>
              </a:lnSpc>
            </a:pPr>
            <a:r>
              <a:rPr lang="en-US" dirty="0"/>
              <a:t>Identify Acupoints that are calming and Acupoints that are energizing</a:t>
            </a:r>
          </a:p>
          <a:p>
            <a:pPr>
              <a:lnSpc>
                <a:spcPct val="200000"/>
              </a:lnSpc>
            </a:pPr>
            <a:r>
              <a:rPr lang="en-US" dirty="0"/>
              <a:t>Verbalize the benefit of self-acupressure</a:t>
            </a:r>
          </a:p>
          <a:p>
            <a:pPr>
              <a:lnSpc>
                <a:spcPct val="200000"/>
              </a:lnSpc>
            </a:pPr>
            <a:r>
              <a:rPr lang="en-US" dirty="0"/>
              <a:t>Demonstrate accurate self-acupressure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72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78C6-0199-B8AF-62A2-C4B5EAF6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intestine 4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56A10CD-E32F-0197-BAD7-8564656742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35" y="1825625"/>
            <a:ext cx="68191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4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C4EA-5542-7B03-1FF6-29350EBB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Zu San 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2CEFA-A2A7-6EBE-DC99-113491A6C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Stomach 36, known as Zu </a:t>
            </a:r>
            <a:r>
              <a:rPr lang="en-US" sz="24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Li (translates as “Leg Three Miles”). </a:t>
            </a:r>
          </a:p>
          <a:p>
            <a:r>
              <a:rPr lang="en-US" sz="24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ancient times,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Stomach 36 is used to give a person enough energy to walk for three more miles.</a:t>
            </a:r>
          </a:p>
          <a:p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Stomach 36 is known for its energy-boosting quality. </a:t>
            </a:r>
          </a:p>
          <a:p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Stomach 36 has multiple indications, including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gastrointestinal discomforts,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 weakness, 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Supporting general health.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36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4253-63DD-224F-A6E6-C551E838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Zu San 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189AE-92F4-4A71-FA04-24DBC0F13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the hand on the same side to align the index finger to the bottom border of the kneecap. </a:t>
            </a:r>
          </a:p>
          <a:p>
            <a:r>
              <a:rPr lang="en-US" sz="24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pinky finger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will be at the level of Stomach 36</a:t>
            </a:r>
          </a:p>
          <a:p>
            <a:r>
              <a:rPr lang="en-US" sz="24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Stomach 36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just on the outer side of the shinbone </a:t>
            </a:r>
          </a:p>
          <a:p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point feels like it is dent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21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6A5B-73AA-B646-A9FD-136469D9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Zu San Li</a:t>
            </a:r>
          </a:p>
        </p:txBody>
      </p:sp>
      <p:pic>
        <p:nvPicPr>
          <p:cNvPr id="7170" name="Picture 2" descr="Acupuncture point stomach 36">
            <a:extLst>
              <a:ext uri="{FF2B5EF4-FFF2-40B4-BE49-F238E27FC236}">
                <a16:creationId xmlns:a16="http://schemas.microsoft.com/office/drawing/2014/main" id="{56178117-782A-860B-BB02-19E957A76F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09" y="1096051"/>
            <a:ext cx="3905802" cy="52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41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0539-64FA-A633-3D0B-93315313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Spleen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7F049-7301-7865-F865-3A2994D94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Spleen 6, known as San yin jiao (translates as “Three Yin Intersection”). </a:t>
            </a:r>
          </a:p>
          <a:p>
            <a:endParaRPr lang="en-US" dirty="0"/>
          </a:p>
          <a:p>
            <a:r>
              <a:rPr lang="en-US" dirty="0"/>
              <a:t>Location:</a:t>
            </a:r>
          </a:p>
          <a:p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the opposite hand to locate </a:t>
            </a:r>
            <a:r>
              <a:rPr lang="en-US" sz="18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Spleen 6 on the opposite leg</a:t>
            </a:r>
          </a:p>
          <a:p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Align the pinky finger with the level of the medial malleolus; </a:t>
            </a:r>
          </a:p>
          <a:p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Spleen 6 is at the level of the index finger next to the shinbone. </a:t>
            </a:r>
          </a:p>
          <a:p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point feels like a slight indentation </a:t>
            </a:r>
          </a:p>
          <a:p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Spleen 6 is often tender to moderate pressure, especially for those who walk a lot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35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1" name="Rectangle 819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B8C46-49CF-6CE7-AE7D-77BF7B8D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Spleen 6</a:t>
            </a:r>
          </a:p>
        </p:txBody>
      </p:sp>
      <p:sp>
        <p:nvSpPr>
          <p:cNvPr id="8212" name="Rectangle 820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3" name="Rectangle 820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1EFD-DF2E-086A-BCCC-E1D709BEB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4867837" cy="3639450"/>
          </a:xfrm>
        </p:spPr>
        <p:txBody>
          <a:bodyPr anchor="ctr">
            <a:normAutofit/>
          </a:bodyPr>
          <a:lstStyle/>
          <a:p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theory, stimulating Stomach 36 and Spleen 6 helps support overall energy balance. </a:t>
            </a:r>
          </a:p>
          <a:p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a single acupoint, Spleen 6 can alleviate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rimary dysmenorrhea and premenstrual syndrome and induce labor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</a:rPr>
              <a:t>Sleeplessness related to menopause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CB23EAC-768F-92C5-6F9E-3E9ACB64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7956" y="2484255"/>
            <a:ext cx="474592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4" name="Rectangle 820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78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5334-4E1B-4456-F3C5-A5B40066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Bai Hui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278EE-03F6-9AB0-A29E-692C30460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20, known as Bai Hui (translates to “Hundred Convergences”).  </a:t>
            </a:r>
          </a:p>
          <a:p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the highest acupoint on the body. </a:t>
            </a:r>
          </a:p>
          <a:p>
            <a:r>
              <a:rPr lang="en-US" sz="24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Theoretically, 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 Hui pulls the body’s energy upwards. </a:t>
            </a:r>
          </a:p>
          <a:p>
            <a:endParaRPr lang="en-US" sz="2400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Locate Bai Hui</a:t>
            </a:r>
          </a:p>
          <a:p>
            <a:r>
              <a:rPr lang="en-US" sz="24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lace the index fingers on the highest point of the ear and draw an imaginary line to the top of the head.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2671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D26F-D849-AF8B-423E-B6678BD9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Bai Hui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42DF-56C3-86C0-C262-BFC180D14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point for fatigue associated with </a:t>
            </a:r>
          </a:p>
          <a:p>
            <a:pPr lvl="1"/>
            <a:r>
              <a:rPr lang="en-US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heavy sensation,</a:t>
            </a:r>
          </a:p>
          <a:p>
            <a:pPr lvl="1"/>
            <a:r>
              <a:rPr lang="en-US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overactive thoughts, stress, </a:t>
            </a:r>
          </a:p>
          <a:p>
            <a:pPr lvl="1"/>
            <a:r>
              <a:rPr lang="en-US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feels of being pulled downwards.</a:t>
            </a:r>
          </a:p>
          <a:p>
            <a:pPr marL="457200" lvl="1" indent="0">
              <a:buNone/>
            </a:pPr>
            <a:endParaRPr lang="en-US" sz="1400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if there is excess energy, the point can also have calming effects.</a:t>
            </a:r>
            <a:endParaRPr lang="en-US" i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36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DD02A-D5AF-07C5-E83A-45A16D60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 20</a:t>
            </a:r>
          </a:p>
        </p:txBody>
      </p:sp>
      <p:pic>
        <p:nvPicPr>
          <p:cNvPr id="9218" name="Picture 2" descr="Du20: To Raise Yang in the Yin of Winter - Mend Acupuncture">
            <a:extLst>
              <a:ext uri="{FF2B5EF4-FFF2-40B4-BE49-F238E27FC236}">
                <a16:creationId xmlns:a16="http://schemas.microsoft.com/office/drawing/2014/main" id="{90FF22F2-9C8B-6B8A-D9C6-BAAA8537F7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09" y="1867509"/>
            <a:ext cx="6706181" cy="426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08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D270-85B9-EC16-6DD3-328A979B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7A28D-0053-F210-B7FD-AE81BAC27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88" y="1825625"/>
            <a:ext cx="11569959" cy="4351338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Andrews, H., Tierney, S., &amp; Seers, K. (2020). Needing permission: The experience of self-care 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self-compassion in nursing: A constructivist grounded theory study.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Journal of Nursing Studies,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101, 103436–103436.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https://doi.org/10.1016/j.ijnurstu.2019.103436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Baskan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A. &amp; Tan, M. (2020). Effect of acupressure on fatigue in patients with chronic obstructive pulmonary disease. 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International Journal of Caring Sciences,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13(2), 804–811.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Cho, Y., Joo, J.-M., Kim, S., &amp; </a:t>
            </a:r>
            <a:r>
              <a:rPr lang="en-US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Sok</a:t>
            </a:r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(2021). Effects of meridian acupressure on shiftwork nurses' stress, fatigue, anxiety, and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self-efficacy in South Korea. </a:t>
            </a:r>
            <a:r>
              <a:rPr lang="en-US" sz="1800" i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Journal of Environmental Research and Public Health,</a:t>
            </a:r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18(8), 4199–.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https://doi.org/10.3390/ijerph18084199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Derya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Altinbaş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Y. (2022). The effect of acupressure on anxiety and pain among patients undergoing coronary 	angiography: A randomized controlled trial.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Holistic Nursing Practice,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36(6), E57–E63. 	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https://doi.org/10.1097/HNP.0000000000000553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Duan, G., Chen, Y., Pang, Y., Feng, Z., Liao, H., Liu, H., Zou, Z., Li, M., Tao, J., He, X., Li, S., Liu, P., &amp; Deng, D. (2021).  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Altered fractional amplitude of low-frequency fluctuation in women with premenstrual syndrome via acupuncture at 	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Sanyinjiao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(SP6).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Annals of General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Psychiatry,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20(1), 29–29.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https://doi.org/10.1186/s12991-021-00349-z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26527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7465-AA78-4279-8AB6-D9D24825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Acupoints</a:t>
            </a:r>
          </a:p>
        </p:txBody>
      </p:sp>
      <p:pic>
        <p:nvPicPr>
          <p:cNvPr id="1026" name="Picture 2" descr="Meridian Chart &amp; Map Of Meridians / Meridian Points / Acupoints | GoE">
            <a:extLst>
              <a:ext uri="{FF2B5EF4-FFF2-40B4-BE49-F238E27FC236}">
                <a16:creationId xmlns:a16="http://schemas.microsoft.com/office/drawing/2014/main" id="{EB8223CD-554F-D854-8273-F2CD75F5C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86" y="550328"/>
            <a:ext cx="3756284" cy="62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00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86C5-31A6-D565-5412-900D883B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EFD1A-874C-C3A7-9426-54886E0C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3" y="1825625"/>
            <a:ext cx="11924522" cy="4351338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Hsieh, S.-H., Wu, C.-R., </a:t>
            </a:r>
            <a:r>
              <a:rPr lang="en-US" sz="1900" dirty="0" err="1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Romadlon</a:t>
            </a:r>
            <a:r>
              <a:rPr lang="en-US" sz="1900" dirty="0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S., Hasan, F., Chen, P.-Y., &amp; Chiu, H.-Y. (2021). The effect of acupressure on relieving 	cancer-related fatigue: A systematic review and meta-analysis of randomized controlled trials. </a:t>
            </a:r>
            <a:r>
              <a:rPr lang="en-US" sz="1900" i="1" dirty="0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 Nursing,</a:t>
            </a:r>
            <a:r>
              <a:rPr lang="en-US" sz="1900" dirty="0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44(6), 	E578–E588. https://doi.org/10.1097/NCC.0000000000000997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Kanza Gul, D. &amp; </a:t>
            </a:r>
            <a:r>
              <a:rPr lang="en-US" sz="1900" dirty="0" err="1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Solt</a:t>
            </a:r>
            <a:r>
              <a:rPr lang="en-US" sz="1900" dirty="0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Kirca</a:t>
            </a:r>
            <a:r>
              <a:rPr lang="en-US" sz="1900" dirty="0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 (2020). Effects of acupressure on preoperative acute anxiety in cesarean section under spinal 	anesthesia. </a:t>
            </a:r>
            <a:r>
              <a:rPr lang="en-US" sz="1900" i="1" dirty="0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Holistic Nursing Practice, 34 </a:t>
            </a:r>
            <a:r>
              <a:rPr lang="en-US" sz="1900" dirty="0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(6), 356-364. </a:t>
            </a:r>
            <a:r>
              <a:rPr lang="en-US" sz="1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https://doi.org/10.1097/HNP.0000000000000413</a:t>
            </a:r>
            <a:r>
              <a:rPr lang="en-US" sz="1900" u="sng" dirty="0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Khanghah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A.G.,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Rizi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S., Nabi, B. N., Adib, M., &amp;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Leili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 K. N. (2019). Effects of acupressure on fatigue in patients with 	cancer who underwent chemotherapy. 	</a:t>
            </a:r>
            <a:r>
              <a:rPr lang="en-US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Acupuncture and Meridian Studies,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12(4), 103–110. 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Kwon, C.Y. &amp; Lee, B. (2018). Acupuncture or acupressure on Yin tang (EX-HN 3) for anxiety: A preliminary review. </a:t>
            </a:r>
            <a:r>
              <a:rPr lang="en-US" sz="1900" i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	Acupuncture,</a:t>
            </a:r>
            <a:r>
              <a:rPr lang="en-US" sz="19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30(2), 73–79. </a:t>
            </a:r>
            <a:r>
              <a:rPr lang="en-US" sz="1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https://doi.org/10.1089/acu.2017.1268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Ma, Q. (2020).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Somato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-autonomic reflexes of acupuncture. </a:t>
            </a:r>
            <a:r>
              <a:rPr lang="en-US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Acupuncture,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32(6), 362–366. 	h</a:t>
            </a:r>
            <a:r>
              <a:rPr lang="en-US" sz="1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ttps://doi.org/10.1089/acu.2020.1488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Comprehensive Cancer Network (2023). Clinical Practice Guidelines in Oncology (NCCN 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Guidelines®) Cancer-related fatigue. </a:t>
            </a:r>
            <a:r>
              <a:rPr lang="en-US" sz="1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https://www.nccn.org/professionals/physician_gls/pdf/fatigue.pdf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Retrieved 	May 20, 2023.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8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92D43-D145-71F0-4A1D-F08BEC61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CA63-CD97-C906-4613-C4F9F739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1718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Activation of Qi (Chee)</a:t>
            </a:r>
          </a:p>
          <a:p>
            <a:pPr>
              <a:lnSpc>
                <a:spcPct val="120000"/>
              </a:lnSpc>
            </a:pPr>
            <a:r>
              <a:rPr lang="en-US" dirty="0"/>
              <a:t>Used a part of the system balance</a:t>
            </a:r>
          </a:p>
          <a:p>
            <a:pPr>
              <a:lnSpc>
                <a:spcPct val="120000"/>
              </a:lnSpc>
            </a:pPr>
            <a:r>
              <a:rPr lang="en-US" dirty="0"/>
              <a:t> Self-acupressure is not intended to cure any ailments</a:t>
            </a:r>
          </a:p>
          <a:p>
            <a:pPr>
              <a:lnSpc>
                <a:spcPct val="120000"/>
              </a:lnSpc>
            </a:pPr>
            <a:r>
              <a:rPr lang="en-US" dirty="0"/>
              <a:t>Theories and styles may vary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*CAUTION: If you bruise easily due to taking blood thinners,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i="1" dirty="0"/>
              <a:t>do not </a:t>
            </a:r>
            <a:r>
              <a:rPr lang="en-US" dirty="0"/>
              <a:t>use pressure that may cause bruising.</a:t>
            </a:r>
          </a:p>
        </p:txBody>
      </p:sp>
    </p:spTree>
    <p:extLst>
      <p:ext uri="{BB962C8B-B14F-4D97-AF65-F5344CB8AC3E}">
        <p14:creationId xmlns:p14="http://schemas.microsoft.com/office/powerpoint/2010/main" val="142032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8903-8E8A-D98D-AAB6-FF24070F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2647E-CC66-4E6C-0C8D-110C4D9EE80A}"/>
              </a:ext>
            </a:extLst>
          </p:cNvPr>
          <p:cNvSpPr txBox="1"/>
          <p:nvPr/>
        </p:nvSpPr>
        <p:spPr>
          <a:xfrm>
            <a:off x="606490" y="1482634"/>
            <a:ext cx="10422294" cy="369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u="sng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Heart 7</a:t>
            </a:r>
            <a:r>
              <a:rPr lang="en-US" sz="20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also known as </a:t>
            </a:r>
            <a:r>
              <a:rPr lang="en-US" sz="2000" i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Shen men</a:t>
            </a:r>
            <a:r>
              <a:rPr lang="en-US" sz="20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(which translates to “Spirit Gate”)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nown for its calming quality and is helpful for stress that affects the heart (e.g., emotional or increased heart rate). 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acupoint can be used as needed throughout the day. 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Heart 7 is on the Heart Meridian, which travels from the axillae proximally to the distal part of the fifth digit on the medial side of the arm.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1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49FD-BE41-14F8-FF05-9DFC640B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6FD7B-52F1-3255-4913-43FBFCDDA564}"/>
              </a:ext>
            </a:extLst>
          </p:cNvPr>
          <p:cNvSpPr txBox="1"/>
          <p:nvPr/>
        </p:nvSpPr>
        <p:spPr>
          <a:xfrm>
            <a:off x="998376" y="1690688"/>
            <a:ext cx="10355424" cy="333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locate Heart 7, open the hand and turn the palm upwards. The acupoint is between the bone of the hand and the tip of the bone of the ar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thumb or the index fingertip to apply moderate pressure to Heart 7 for 10 – 15 seconds, release for 5 seconds, and repeat for 3 minutes. 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alternate method is rubbing Heart 7 in a small back and forth proximally and distally for the same duration.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C4920-0829-0425-5DF3-A85108B5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Heart 7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058" name="Straight Connector 205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317B62-2F0B-F4A6-4586-7EE94994F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572" y="1020299"/>
            <a:ext cx="5608830" cy="47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7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40AA-A159-2095-A2E8-64D8142A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Yintang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F6A9-BB06-F398-E82D-34C486BDD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400" u="sng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Yintang</a:t>
            </a:r>
            <a:r>
              <a:rPr lang="en-US" sz="2400" u="sng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(Hall of Impression) is known as the third eye or Ajna chakra. </a:t>
            </a:r>
          </a:p>
          <a:p>
            <a:pPr>
              <a:lnSpc>
                <a:spcPct val="200000"/>
              </a:lnSpc>
            </a:pPr>
            <a:r>
              <a:rPr lang="en-US" sz="24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Yintang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used for calming and helping with focus.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Yintang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acupoint is not on a meridian.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6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B65F-BCE8-E248-32D5-AB11058AD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Yintang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0A31F-9B9D-EB0C-CE45-F673BA762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Yintang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located at the midpoint between the eyebrows.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index finger to apply light pressure.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pressure on </a:t>
            </a:r>
            <a:r>
              <a:rPr lang="en-US" sz="24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Yintang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10 – 15 seconds, release for 5 seconds, and repeat for 3 minutes.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alternate method is lightly massaging </a:t>
            </a:r>
            <a:r>
              <a:rPr lang="en-US" sz="24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Yintang</a:t>
            </a:r>
            <a:r>
              <a:rPr lang="en-US" sz="24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a small clockwise circle for 2 - 3 minutes.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6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1722</Words>
  <Application>Microsoft Office PowerPoint</Application>
  <PresentationFormat>Widescreen</PresentationFormat>
  <Paragraphs>140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Wingdings</vt:lpstr>
      <vt:lpstr>Office Theme</vt:lpstr>
      <vt:lpstr>Self-acupressure as Self-care for Stress and Fatigue </vt:lpstr>
      <vt:lpstr>Objectives</vt:lpstr>
      <vt:lpstr>Acupoints</vt:lpstr>
      <vt:lpstr>Principles</vt:lpstr>
      <vt:lpstr>Heart 7</vt:lpstr>
      <vt:lpstr>Heart 7</vt:lpstr>
      <vt:lpstr>Heart 7</vt:lpstr>
      <vt:lpstr>Yintang</vt:lpstr>
      <vt:lpstr>Yintang</vt:lpstr>
      <vt:lpstr>Yintang</vt:lpstr>
      <vt:lpstr>PowerPoint Presentation</vt:lpstr>
      <vt:lpstr>Shen ting</vt:lpstr>
      <vt:lpstr>Du 24</vt:lpstr>
      <vt:lpstr>Wan Gu</vt:lpstr>
      <vt:lpstr>Wan Gu</vt:lpstr>
      <vt:lpstr>Energizing points</vt:lpstr>
      <vt:lpstr>Large Intestine 4</vt:lpstr>
      <vt:lpstr>Large Intestine 4</vt:lpstr>
      <vt:lpstr>Large intestine 4</vt:lpstr>
      <vt:lpstr>Large intestine 4</vt:lpstr>
      <vt:lpstr>Zu San Li</vt:lpstr>
      <vt:lpstr>Zu San Li</vt:lpstr>
      <vt:lpstr>Zu San Li</vt:lpstr>
      <vt:lpstr>Spleen 6</vt:lpstr>
      <vt:lpstr>Spleen 6</vt:lpstr>
      <vt:lpstr>Bai Hui</vt:lpstr>
      <vt:lpstr>Bai Hui</vt:lpstr>
      <vt:lpstr>Du 20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Self-acupressure as Self-care for Stress and Fatigue </dc:title>
  <dc:creator>JUTARA Srivali Teal</dc:creator>
  <cp:lastModifiedBy>JUTARA Srivali Teal</cp:lastModifiedBy>
  <cp:revision>2</cp:revision>
  <dcterms:created xsi:type="dcterms:W3CDTF">2023-11-12T05:04:19Z</dcterms:created>
  <dcterms:modified xsi:type="dcterms:W3CDTF">2023-11-13T23:58:14Z</dcterms:modified>
</cp:coreProperties>
</file>